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312" r:id="rId3"/>
    <p:sldId id="295" r:id="rId4"/>
    <p:sldId id="315" r:id="rId5"/>
    <p:sldId id="298" r:id="rId6"/>
    <p:sldId id="300" r:id="rId7"/>
    <p:sldId id="304" r:id="rId8"/>
    <p:sldId id="305" r:id="rId9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ncy McBeth" initials="NM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>
        <p:scale>
          <a:sx n="91" d="100"/>
          <a:sy n="91" d="100"/>
        </p:scale>
        <p:origin x="-1195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3E5AF2-05C1-455A-BC62-38A231ECAA06}" type="doc">
      <dgm:prSet loTypeId="urn:microsoft.com/office/officeart/2005/8/layout/chevron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812E6B13-20AC-4DCB-BB26-05E919ABA687}">
      <dgm:prSet phldrT="[Text]"/>
      <dgm:spPr/>
      <dgm:t>
        <a:bodyPr/>
        <a:lstStyle/>
        <a:p>
          <a:r>
            <a:rPr lang="en-US" dirty="0" smtClean="0"/>
            <a:t>Examples </a:t>
          </a:r>
          <a:endParaRPr lang="en-US" dirty="0"/>
        </a:p>
      </dgm:t>
    </dgm:pt>
    <dgm:pt modelId="{35472EA1-9635-4245-B0DA-D3CE09E9E6AF}" type="parTrans" cxnId="{2BE62E91-F58B-487A-A7CE-9D01CC61B887}">
      <dgm:prSet/>
      <dgm:spPr/>
      <dgm:t>
        <a:bodyPr/>
        <a:lstStyle/>
        <a:p>
          <a:endParaRPr lang="en-US"/>
        </a:p>
      </dgm:t>
    </dgm:pt>
    <dgm:pt modelId="{FEE11A71-9A4E-4753-A479-1F8DF6C84562}" type="sibTrans" cxnId="{2BE62E91-F58B-487A-A7CE-9D01CC61B887}">
      <dgm:prSet/>
      <dgm:spPr/>
      <dgm:t>
        <a:bodyPr/>
        <a:lstStyle/>
        <a:p>
          <a:endParaRPr lang="en-US"/>
        </a:p>
      </dgm:t>
    </dgm:pt>
    <dgm:pt modelId="{A4658EDB-0892-4D03-B840-F69629142113}">
      <dgm:prSet phldrT="[Text]"/>
      <dgm:spPr/>
      <dgm:t>
        <a:bodyPr/>
        <a:lstStyle/>
        <a:p>
          <a:r>
            <a:rPr lang="en-US" dirty="0" smtClean="0"/>
            <a:t>Missing data, Different reporting periods</a:t>
          </a:r>
          <a:endParaRPr lang="en-US" dirty="0"/>
        </a:p>
      </dgm:t>
    </dgm:pt>
    <dgm:pt modelId="{53FDB4A2-9DCC-48F7-B1EC-318F914AB4EC}" type="parTrans" cxnId="{C473EAB9-C6C7-4E79-BA61-6E45CC3B14E1}">
      <dgm:prSet/>
      <dgm:spPr/>
      <dgm:t>
        <a:bodyPr/>
        <a:lstStyle/>
        <a:p>
          <a:endParaRPr lang="en-US"/>
        </a:p>
      </dgm:t>
    </dgm:pt>
    <dgm:pt modelId="{91CD4D49-D3E0-40E6-8166-E99A4B1796BC}" type="sibTrans" cxnId="{C473EAB9-C6C7-4E79-BA61-6E45CC3B14E1}">
      <dgm:prSet/>
      <dgm:spPr/>
      <dgm:t>
        <a:bodyPr/>
        <a:lstStyle/>
        <a:p>
          <a:endParaRPr lang="en-US"/>
        </a:p>
      </dgm:t>
    </dgm:pt>
    <dgm:pt modelId="{09684CAB-BD4E-40EA-A788-51B58CD539E7}">
      <dgm:prSet phldrT="[Text]"/>
      <dgm:spPr/>
      <dgm:t>
        <a:bodyPr/>
        <a:lstStyle/>
        <a:p>
          <a:r>
            <a:rPr lang="en-US" dirty="0" smtClean="0"/>
            <a:t>Impact</a:t>
          </a:r>
          <a:endParaRPr lang="en-US" dirty="0"/>
        </a:p>
      </dgm:t>
    </dgm:pt>
    <dgm:pt modelId="{284372BC-8CE1-46C1-8753-9C3C2182E84D}" type="parTrans" cxnId="{1CD6D01D-20F4-4DC1-9249-E7E9DC437B76}">
      <dgm:prSet/>
      <dgm:spPr/>
      <dgm:t>
        <a:bodyPr/>
        <a:lstStyle/>
        <a:p>
          <a:endParaRPr lang="en-US"/>
        </a:p>
      </dgm:t>
    </dgm:pt>
    <dgm:pt modelId="{96B5149E-9CEF-42F3-AB03-330C58CF3E95}" type="sibTrans" cxnId="{1CD6D01D-20F4-4DC1-9249-E7E9DC437B76}">
      <dgm:prSet/>
      <dgm:spPr/>
      <dgm:t>
        <a:bodyPr/>
        <a:lstStyle/>
        <a:p>
          <a:endParaRPr lang="en-US"/>
        </a:p>
      </dgm:t>
    </dgm:pt>
    <dgm:pt modelId="{EC76D144-C6AE-431B-AED4-C3EE58DABACC}">
      <dgm:prSet phldrT="[Text]"/>
      <dgm:spPr/>
      <dgm:t>
        <a:bodyPr/>
        <a:lstStyle/>
        <a:p>
          <a:r>
            <a:rPr lang="en-US" dirty="0" smtClean="0"/>
            <a:t>Unable to provide Regional level statistics</a:t>
          </a:r>
          <a:endParaRPr lang="en-US" dirty="0"/>
        </a:p>
      </dgm:t>
    </dgm:pt>
    <dgm:pt modelId="{D6FFA6F7-3F0C-4445-BB90-B20C013C0C52}" type="parTrans" cxnId="{127F9F03-2A19-4822-8E8B-BD06103E2BF3}">
      <dgm:prSet/>
      <dgm:spPr/>
      <dgm:t>
        <a:bodyPr/>
        <a:lstStyle/>
        <a:p>
          <a:endParaRPr lang="en-US"/>
        </a:p>
      </dgm:t>
    </dgm:pt>
    <dgm:pt modelId="{4669BCD6-CB6B-4D70-8270-3A88771D84A8}" type="sibTrans" cxnId="{127F9F03-2A19-4822-8E8B-BD06103E2BF3}">
      <dgm:prSet/>
      <dgm:spPr/>
      <dgm:t>
        <a:bodyPr/>
        <a:lstStyle/>
        <a:p>
          <a:endParaRPr lang="en-US"/>
        </a:p>
      </dgm:t>
    </dgm:pt>
    <dgm:pt modelId="{5B0FF6FE-C222-49D1-8934-C0A193C27C30}">
      <dgm:prSet phldrT="[Text]"/>
      <dgm:spPr/>
      <dgm:t>
        <a:bodyPr/>
        <a:lstStyle/>
        <a:p>
          <a:r>
            <a:rPr lang="en-US" dirty="0" smtClean="0"/>
            <a:t>Regional data not timely or relevant</a:t>
          </a:r>
          <a:endParaRPr lang="en-US" dirty="0"/>
        </a:p>
      </dgm:t>
    </dgm:pt>
    <dgm:pt modelId="{754A526C-4DEA-4F25-AE0B-A0C0E2169B1F}" type="parTrans" cxnId="{C6F335C6-A2FB-4A65-ABA6-74B23E286DD0}">
      <dgm:prSet/>
      <dgm:spPr/>
      <dgm:t>
        <a:bodyPr/>
        <a:lstStyle/>
        <a:p>
          <a:endParaRPr lang="en-US"/>
        </a:p>
      </dgm:t>
    </dgm:pt>
    <dgm:pt modelId="{AF6379E9-E0EA-4EAA-BE6B-2C27217C5001}" type="sibTrans" cxnId="{C6F335C6-A2FB-4A65-ABA6-74B23E286DD0}">
      <dgm:prSet/>
      <dgm:spPr/>
      <dgm:t>
        <a:bodyPr/>
        <a:lstStyle/>
        <a:p>
          <a:endParaRPr lang="en-US"/>
        </a:p>
      </dgm:t>
    </dgm:pt>
    <dgm:pt modelId="{7AE5B270-EDFC-4F2A-9356-65A04FCB189F}">
      <dgm:prSet phldrT="[Text]"/>
      <dgm:spPr/>
      <dgm:t>
        <a:bodyPr/>
        <a:lstStyle/>
        <a:p>
          <a:r>
            <a:rPr lang="en-US" dirty="0" smtClean="0"/>
            <a:t>Response</a:t>
          </a:r>
          <a:endParaRPr lang="en-US" dirty="0"/>
        </a:p>
      </dgm:t>
    </dgm:pt>
    <dgm:pt modelId="{1B20D718-F4A4-447D-AE76-75B7A8638D9A}" type="parTrans" cxnId="{01626741-E618-4214-9F50-EDF85F871F21}">
      <dgm:prSet/>
      <dgm:spPr/>
      <dgm:t>
        <a:bodyPr/>
        <a:lstStyle/>
        <a:p>
          <a:endParaRPr lang="en-US"/>
        </a:p>
      </dgm:t>
    </dgm:pt>
    <dgm:pt modelId="{948E1AE0-3B44-4F67-9FC5-2F0A5407DB08}" type="sibTrans" cxnId="{01626741-E618-4214-9F50-EDF85F871F21}">
      <dgm:prSet/>
      <dgm:spPr/>
      <dgm:t>
        <a:bodyPr/>
        <a:lstStyle/>
        <a:p>
          <a:endParaRPr lang="en-US"/>
        </a:p>
      </dgm:t>
    </dgm:pt>
    <dgm:pt modelId="{603C9458-03AE-4665-B175-A42CE171CACF}">
      <dgm:prSet phldrT="[Text]"/>
      <dgm:spPr/>
      <dgm:t>
        <a:bodyPr/>
        <a:lstStyle/>
        <a:p>
          <a:r>
            <a:rPr lang="en-US" dirty="0" smtClean="0"/>
            <a:t>Harmonised projects for priority topics</a:t>
          </a:r>
          <a:endParaRPr lang="en-US" dirty="0"/>
        </a:p>
      </dgm:t>
    </dgm:pt>
    <dgm:pt modelId="{53068466-CC2C-4137-B9AE-7BED95D32482}" type="parTrans" cxnId="{5717FF73-0CAD-4CE0-A9A3-07C16140250C}">
      <dgm:prSet/>
      <dgm:spPr/>
      <dgm:t>
        <a:bodyPr/>
        <a:lstStyle/>
        <a:p>
          <a:endParaRPr lang="en-US"/>
        </a:p>
      </dgm:t>
    </dgm:pt>
    <dgm:pt modelId="{92463651-B65C-4F76-85E6-B7D26E62CF5B}" type="sibTrans" cxnId="{5717FF73-0CAD-4CE0-A9A3-07C16140250C}">
      <dgm:prSet/>
      <dgm:spPr/>
      <dgm:t>
        <a:bodyPr/>
        <a:lstStyle/>
        <a:p>
          <a:endParaRPr lang="en-US"/>
        </a:p>
      </dgm:t>
    </dgm:pt>
    <dgm:pt modelId="{F968A9D5-BD0B-47E0-8308-EE8A3CE55364}">
      <dgm:prSet phldrT="[Text]"/>
      <dgm:spPr/>
      <dgm:t>
        <a:bodyPr/>
        <a:lstStyle/>
        <a:p>
          <a:r>
            <a:rPr lang="en-US" dirty="0" smtClean="0"/>
            <a:t>Data not harmonised (e.g. inconsistent, unclear concepts)</a:t>
          </a:r>
          <a:endParaRPr lang="en-US" dirty="0"/>
        </a:p>
      </dgm:t>
    </dgm:pt>
    <dgm:pt modelId="{17C586CD-393F-4430-9AA7-121171C073CC}" type="parTrans" cxnId="{6F7B0B9A-C7CC-48F9-BE57-A25CB831EB91}">
      <dgm:prSet/>
      <dgm:spPr/>
      <dgm:t>
        <a:bodyPr/>
        <a:lstStyle/>
        <a:p>
          <a:endParaRPr lang="en-US"/>
        </a:p>
      </dgm:t>
    </dgm:pt>
    <dgm:pt modelId="{479EC8BC-8BF5-4BB7-A314-B53DEDD7E05C}" type="sibTrans" cxnId="{6F7B0B9A-C7CC-48F9-BE57-A25CB831EB91}">
      <dgm:prSet/>
      <dgm:spPr/>
      <dgm:t>
        <a:bodyPr/>
        <a:lstStyle/>
        <a:p>
          <a:endParaRPr lang="en-US"/>
        </a:p>
      </dgm:t>
    </dgm:pt>
    <dgm:pt modelId="{172D0B24-9E41-4773-B223-BFE92B708446}">
      <dgm:prSet phldrT="[Text]"/>
      <dgm:spPr/>
      <dgm:t>
        <a:bodyPr/>
        <a:lstStyle/>
        <a:p>
          <a:r>
            <a:rPr lang="en-US" dirty="0" smtClean="0"/>
            <a:t>Delays in reporting</a:t>
          </a:r>
          <a:endParaRPr lang="en-US" dirty="0"/>
        </a:p>
      </dgm:t>
    </dgm:pt>
    <dgm:pt modelId="{84208843-8B65-414C-AAE3-812F81B371D0}" type="parTrans" cxnId="{460B13A1-FC28-4BCA-B457-35B55641CF99}">
      <dgm:prSet/>
      <dgm:spPr/>
      <dgm:t>
        <a:bodyPr/>
        <a:lstStyle/>
        <a:p>
          <a:endParaRPr lang="en-US"/>
        </a:p>
      </dgm:t>
    </dgm:pt>
    <dgm:pt modelId="{ABD122B2-72CD-49C9-92BF-68998706A643}" type="sibTrans" cxnId="{460B13A1-FC28-4BCA-B457-35B55641CF99}">
      <dgm:prSet/>
      <dgm:spPr/>
      <dgm:t>
        <a:bodyPr/>
        <a:lstStyle/>
        <a:p>
          <a:endParaRPr lang="en-US"/>
        </a:p>
      </dgm:t>
    </dgm:pt>
    <dgm:pt modelId="{6B8D594B-47FB-416F-9D0D-98E90FE45100}">
      <dgm:prSet phldrT="[Text]"/>
      <dgm:spPr/>
      <dgm:t>
        <a:bodyPr/>
        <a:lstStyle/>
        <a:p>
          <a:r>
            <a:rPr lang="en-US" dirty="0" smtClean="0"/>
            <a:t>Investigating Nowcasting, appropriate Missing data treatment</a:t>
          </a:r>
          <a:endParaRPr lang="en-US" dirty="0"/>
        </a:p>
      </dgm:t>
    </dgm:pt>
    <dgm:pt modelId="{A0EC3058-BFD3-410D-88F0-55F9CB5958E5}" type="parTrans" cxnId="{2021FD5E-34B4-42D5-8337-8C387B5FDCC3}">
      <dgm:prSet/>
      <dgm:spPr/>
      <dgm:t>
        <a:bodyPr/>
        <a:lstStyle/>
        <a:p>
          <a:endParaRPr lang="en-US"/>
        </a:p>
      </dgm:t>
    </dgm:pt>
    <dgm:pt modelId="{3CFF906F-59C6-406C-A020-600EEB5FCAC6}" type="sibTrans" cxnId="{2021FD5E-34B4-42D5-8337-8C387B5FDCC3}">
      <dgm:prSet/>
      <dgm:spPr/>
      <dgm:t>
        <a:bodyPr/>
        <a:lstStyle/>
        <a:p>
          <a:endParaRPr lang="en-US"/>
        </a:p>
      </dgm:t>
    </dgm:pt>
    <dgm:pt modelId="{DC2020F2-0B58-451F-9E0D-2F87D861DF97}">
      <dgm:prSet phldrT="[Text]"/>
      <dgm:spPr/>
      <dgm:t>
        <a:bodyPr/>
        <a:lstStyle/>
        <a:p>
          <a:r>
            <a:rPr lang="en-US" dirty="0" smtClean="0"/>
            <a:t>Medium term, alternative sources (e.g. Regional Big data sources)</a:t>
          </a:r>
          <a:endParaRPr lang="en-US" dirty="0"/>
        </a:p>
      </dgm:t>
    </dgm:pt>
    <dgm:pt modelId="{75B3E32A-2184-4D25-ACB9-9C9279F0688A}" type="parTrans" cxnId="{0C1E9B95-F8EE-44AD-9B65-6D1B7BD38683}">
      <dgm:prSet/>
      <dgm:spPr/>
      <dgm:t>
        <a:bodyPr/>
        <a:lstStyle/>
        <a:p>
          <a:endParaRPr lang="en-US"/>
        </a:p>
      </dgm:t>
    </dgm:pt>
    <dgm:pt modelId="{908DE397-D5F4-459C-B894-4D1215922881}" type="sibTrans" cxnId="{0C1E9B95-F8EE-44AD-9B65-6D1B7BD38683}">
      <dgm:prSet/>
      <dgm:spPr/>
      <dgm:t>
        <a:bodyPr/>
        <a:lstStyle/>
        <a:p>
          <a:endParaRPr lang="en-US"/>
        </a:p>
      </dgm:t>
    </dgm:pt>
    <dgm:pt modelId="{0A5B5729-794D-45FA-A441-BBD29379D9E2}">
      <dgm:prSet phldrT="[Text]"/>
      <dgm:spPr/>
      <dgm:t>
        <a:bodyPr/>
        <a:lstStyle/>
        <a:p>
          <a:r>
            <a:rPr lang="en-US" i="0" dirty="0" smtClean="0"/>
            <a:t>End to End Platform </a:t>
          </a:r>
          <a:r>
            <a:rPr lang="en-US" dirty="0" smtClean="0"/>
            <a:t>to improve </a:t>
          </a:r>
          <a:r>
            <a:rPr lang="en-US" dirty="0" smtClean="0">
              <a:latin typeface="+mn-lt"/>
            </a:rPr>
            <a:t>supply, management and dissemination</a:t>
          </a:r>
          <a:r>
            <a:rPr lang="en-US" dirty="0" smtClean="0"/>
            <a:t> of data</a:t>
          </a:r>
          <a:endParaRPr lang="en-US" dirty="0"/>
        </a:p>
      </dgm:t>
    </dgm:pt>
    <dgm:pt modelId="{F1F47D3B-F5D3-4583-9FBF-4415AC1095EC}" type="parTrans" cxnId="{E8BA9534-1B34-462C-8BEB-8F956E48A89B}">
      <dgm:prSet/>
      <dgm:spPr/>
      <dgm:t>
        <a:bodyPr/>
        <a:lstStyle/>
        <a:p>
          <a:endParaRPr lang="en-US"/>
        </a:p>
      </dgm:t>
    </dgm:pt>
    <dgm:pt modelId="{6FA67E1F-94D8-432F-A5BA-C81CF517DAE6}" type="sibTrans" cxnId="{E8BA9534-1B34-462C-8BEB-8F956E48A89B}">
      <dgm:prSet/>
      <dgm:spPr/>
      <dgm:t>
        <a:bodyPr/>
        <a:lstStyle/>
        <a:p>
          <a:endParaRPr lang="en-US"/>
        </a:p>
      </dgm:t>
    </dgm:pt>
    <dgm:pt modelId="{DAF7D340-F10D-42EF-8D8F-6D55EBEFF632}">
      <dgm:prSet phldrT="[Text]"/>
      <dgm:spPr/>
      <dgm:t>
        <a:bodyPr/>
        <a:lstStyle/>
        <a:p>
          <a:r>
            <a:rPr lang="en-US" dirty="0" smtClean="0"/>
            <a:t>Administrative based Indicator project to increase supply of data</a:t>
          </a:r>
          <a:endParaRPr lang="en-US" dirty="0"/>
        </a:p>
      </dgm:t>
    </dgm:pt>
    <dgm:pt modelId="{561785A6-6064-48F8-84A5-DBD6FA5FBFF3}" type="parTrans" cxnId="{0088680B-07D2-4599-B7ED-272908B6F2ED}">
      <dgm:prSet/>
      <dgm:spPr/>
      <dgm:t>
        <a:bodyPr/>
        <a:lstStyle/>
        <a:p>
          <a:endParaRPr lang="en-US"/>
        </a:p>
      </dgm:t>
    </dgm:pt>
    <dgm:pt modelId="{A53983EE-774B-4450-B617-5C121587A1B1}" type="sibTrans" cxnId="{0088680B-07D2-4599-B7ED-272908B6F2ED}">
      <dgm:prSet/>
      <dgm:spPr/>
      <dgm:t>
        <a:bodyPr/>
        <a:lstStyle/>
        <a:p>
          <a:endParaRPr lang="en-US"/>
        </a:p>
      </dgm:t>
    </dgm:pt>
    <dgm:pt modelId="{AE923616-E54E-4C9D-8C67-DFA702703AB7}" type="pres">
      <dgm:prSet presAssocID="{1A3E5AF2-05C1-455A-BC62-38A231ECAA0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E0FB50B-367D-448F-B8A7-76DADC0D5820}" type="pres">
      <dgm:prSet presAssocID="{812E6B13-20AC-4DCB-BB26-05E919ABA687}" presName="composite" presStyleCnt="0"/>
      <dgm:spPr/>
    </dgm:pt>
    <dgm:pt modelId="{2BF07547-7A14-4B7F-BD2C-7B4B3DB963E8}" type="pres">
      <dgm:prSet presAssocID="{812E6B13-20AC-4DCB-BB26-05E919ABA68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267BD1-0935-4FE1-B61C-6A9256431851}" type="pres">
      <dgm:prSet presAssocID="{812E6B13-20AC-4DCB-BB26-05E919ABA68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EBD8BB-BC3B-43FC-AD0C-5AC432339E63}" type="pres">
      <dgm:prSet presAssocID="{FEE11A71-9A4E-4753-A479-1F8DF6C84562}" presName="sp" presStyleCnt="0"/>
      <dgm:spPr/>
    </dgm:pt>
    <dgm:pt modelId="{6C260843-F4B5-4379-909C-219A4E3C23AE}" type="pres">
      <dgm:prSet presAssocID="{09684CAB-BD4E-40EA-A788-51B58CD539E7}" presName="composite" presStyleCnt="0"/>
      <dgm:spPr/>
    </dgm:pt>
    <dgm:pt modelId="{B818E61C-3A5A-47FF-8F54-A94F8638F696}" type="pres">
      <dgm:prSet presAssocID="{09684CAB-BD4E-40EA-A788-51B58CD539E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31F543-AFED-4204-9B1E-B27D693E4DDE}" type="pres">
      <dgm:prSet presAssocID="{09684CAB-BD4E-40EA-A788-51B58CD539E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81B84C-0577-4167-BBEF-C86ED2248CAE}" type="pres">
      <dgm:prSet presAssocID="{96B5149E-9CEF-42F3-AB03-330C58CF3E95}" presName="sp" presStyleCnt="0"/>
      <dgm:spPr/>
    </dgm:pt>
    <dgm:pt modelId="{A0D251FC-0390-42F4-9B62-AB7070843FB6}" type="pres">
      <dgm:prSet presAssocID="{7AE5B270-EDFC-4F2A-9356-65A04FCB189F}" presName="composite" presStyleCnt="0"/>
      <dgm:spPr/>
    </dgm:pt>
    <dgm:pt modelId="{446C2DE7-B23B-44E0-808A-0F74F1BCAE27}" type="pres">
      <dgm:prSet presAssocID="{7AE5B270-EDFC-4F2A-9356-65A04FCB189F}" presName="parentText" presStyleLbl="alignNode1" presStyleIdx="2" presStyleCnt="3" custScaleX="111106" custScaleY="12424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892E8B-B7D7-4282-82AF-AF704534B963}" type="pres">
      <dgm:prSet presAssocID="{7AE5B270-EDFC-4F2A-9356-65A04FCB189F}" presName="descendantText" presStyleLbl="alignAcc1" presStyleIdx="2" presStyleCnt="3" custScaleY="129344" custLinFactNeighborY="-8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36CD3B2-2D81-41E5-8BFE-238F32730EBC}" type="presOf" srcId="{172D0B24-9E41-4773-B223-BFE92B708446}" destId="{02267BD1-0935-4FE1-B61C-6A9256431851}" srcOrd="0" destOrd="2" presId="urn:microsoft.com/office/officeart/2005/8/layout/chevron2"/>
    <dgm:cxn modelId="{0088680B-07D2-4599-B7ED-272908B6F2ED}" srcId="{7AE5B270-EDFC-4F2A-9356-65A04FCB189F}" destId="{DAF7D340-F10D-42EF-8D8F-6D55EBEFF632}" srcOrd="2" destOrd="0" parTransId="{561785A6-6064-48F8-84A5-DBD6FA5FBFF3}" sibTransId="{A53983EE-774B-4450-B617-5C121587A1B1}"/>
    <dgm:cxn modelId="{E7413EFD-A4CE-4F56-BC81-1442FD4C87E2}" type="presOf" srcId="{F968A9D5-BD0B-47E0-8308-EE8A3CE55364}" destId="{02267BD1-0935-4FE1-B61C-6A9256431851}" srcOrd="0" destOrd="0" presId="urn:microsoft.com/office/officeart/2005/8/layout/chevron2"/>
    <dgm:cxn modelId="{268615CB-3039-4F91-AD0C-35B8F46A0C1C}" type="presOf" srcId="{DAF7D340-F10D-42EF-8D8F-6D55EBEFF632}" destId="{62892E8B-B7D7-4282-82AF-AF704534B963}" srcOrd="0" destOrd="2" presId="urn:microsoft.com/office/officeart/2005/8/layout/chevron2"/>
    <dgm:cxn modelId="{127F9F03-2A19-4822-8E8B-BD06103E2BF3}" srcId="{09684CAB-BD4E-40EA-A788-51B58CD539E7}" destId="{EC76D144-C6AE-431B-AED4-C3EE58DABACC}" srcOrd="0" destOrd="0" parTransId="{D6FFA6F7-3F0C-4445-BB90-B20C013C0C52}" sibTransId="{4669BCD6-CB6B-4D70-8270-3A88771D84A8}"/>
    <dgm:cxn modelId="{63C85176-6C37-4482-8BB3-569FBFE068C8}" type="presOf" srcId="{6B8D594B-47FB-416F-9D0D-98E90FE45100}" destId="{62892E8B-B7D7-4282-82AF-AF704534B963}" srcOrd="0" destOrd="3" presId="urn:microsoft.com/office/officeart/2005/8/layout/chevron2"/>
    <dgm:cxn modelId="{B0702613-4A41-4E70-8B4B-ED101807598F}" type="presOf" srcId="{A4658EDB-0892-4D03-B840-F69629142113}" destId="{02267BD1-0935-4FE1-B61C-6A9256431851}" srcOrd="0" destOrd="1" presId="urn:microsoft.com/office/officeart/2005/8/layout/chevron2"/>
    <dgm:cxn modelId="{52889278-B801-4A62-B13F-E09917004403}" type="presOf" srcId="{DC2020F2-0B58-451F-9E0D-2F87D861DF97}" destId="{62892E8B-B7D7-4282-82AF-AF704534B963}" srcOrd="0" destOrd="4" presId="urn:microsoft.com/office/officeart/2005/8/layout/chevron2"/>
    <dgm:cxn modelId="{E8BA9534-1B34-462C-8BEB-8F956E48A89B}" srcId="{7AE5B270-EDFC-4F2A-9356-65A04FCB189F}" destId="{0A5B5729-794D-45FA-A441-BBD29379D9E2}" srcOrd="1" destOrd="0" parTransId="{F1F47D3B-F5D3-4583-9FBF-4415AC1095EC}" sibTransId="{6FA67E1F-94D8-432F-A5BA-C81CF517DAE6}"/>
    <dgm:cxn modelId="{ED4C72CF-5F9E-4552-8B8F-E626EA634F79}" type="presOf" srcId="{812E6B13-20AC-4DCB-BB26-05E919ABA687}" destId="{2BF07547-7A14-4B7F-BD2C-7B4B3DB963E8}" srcOrd="0" destOrd="0" presId="urn:microsoft.com/office/officeart/2005/8/layout/chevron2"/>
    <dgm:cxn modelId="{2021FD5E-34B4-42D5-8337-8C387B5FDCC3}" srcId="{7AE5B270-EDFC-4F2A-9356-65A04FCB189F}" destId="{6B8D594B-47FB-416F-9D0D-98E90FE45100}" srcOrd="3" destOrd="0" parTransId="{A0EC3058-BFD3-410D-88F0-55F9CB5958E5}" sibTransId="{3CFF906F-59C6-406C-A020-600EEB5FCAC6}"/>
    <dgm:cxn modelId="{96718EEF-6083-44FC-A560-79DF654134B5}" type="presOf" srcId="{09684CAB-BD4E-40EA-A788-51B58CD539E7}" destId="{B818E61C-3A5A-47FF-8F54-A94F8638F696}" srcOrd="0" destOrd="0" presId="urn:microsoft.com/office/officeart/2005/8/layout/chevron2"/>
    <dgm:cxn modelId="{2BE62E91-F58B-487A-A7CE-9D01CC61B887}" srcId="{1A3E5AF2-05C1-455A-BC62-38A231ECAA06}" destId="{812E6B13-20AC-4DCB-BB26-05E919ABA687}" srcOrd="0" destOrd="0" parTransId="{35472EA1-9635-4245-B0DA-D3CE09E9E6AF}" sibTransId="{FEE11A71-9A4E-4753-A479-1F8DF6C84562}"/>
    <dgm:cxn modelId="{C473EAB9-C6C7-4E79-BA61-6E45CC3B14E1}" srcId="{812E6B13-20AC-4DCB-BB26-05E919ABA687}" destId="{A4658EDB-0892-4D03-B840-F69629142113}" srcOrd="1" destOrd="0" parTransId="{53FDB4A2-9DCC-48F7-B1EC-318F914AB4EC}" sibTransId="{91CD4D49-D3E0-40E6-8166-E99A4B1796BC}"/>
    <dgm:cxn modelId="{01626741-E618-4214-9F50-EDF85F871F21}" srcId="{1A3E5AF2-05C1-455A-BC62-38A231ECAA06}" destId="{7AE5B270-EDFC-4F2A-9356-65A04FCB189F}" srcOrd="2" destOrd="0" parTransId="{1B20D718-F4A4-447D-AE76-75B7A8638D9A}" sibTransId="{948E1AE0-3B44-4F67-9FC5-2F0A5407DB08}"/>
    <dgm:cxn modelId="{8A6D657D-2BCB-4835-9C73-B7D604C97AF9}" type="presOf" srcId="{603C9458-03AE-4665-B175-A42CE171CACF}" destId="{62892E8B-B7D7-4282-82AF-AF704534B963}" srcOrd="0" destOrd="0" presId="urn:microsoft.com/office/officeart/2005/8/layout/chevron2"/>
    <dgm:cxn modelId="{9C6589CA-9CBB-4872-8B4F-972DD017D264}" type="presOf" srcId="{1A3E5AF2-05C1-455A-BC62-38A231ECAA06}" destId="{AE923616-E54E-4C9D-8C67-DFA702703AB7}" srcOrd="0" destOrd="0" presId="urn:microsoft.com/office/officeart/2005/8/layout/chevron2"/>
    <dgm:cxn modelId="{1CD6D01D-20F4-4DC1-9249-E7E9DC437B76}" srcId="{1A3E5AF2-05C1-455A-BC62-38A231ECAA06}" destId="{09684CAB-BD4E-40EA-A788-51B58CD539E7}" srcOrd="1" destOrd="0" parTransId="{284372BC-8CE1-46C1-8753-9C3C2182E84D}" sibTransId="{96B5149E-9CEF-42F3-AB03-330C58CF3E95}"/>
    <dgm:cxn modelId="{57DBB24F-85F4-43D1-A39E-29FA479A85F7}" type="presOf" srcId="{7AE5B270-EDFC-4F2A-9356-65A04FCB189F}" destId="{446C2DE7-B23B-44E0-808A-0F74F1BCAE27}" srcOrd="0" destOrd="0" presId="urn:microsoft.com/office/officeart/2005/8/layout/chevron2"/>
    <dgm:cxn modelId="{5717FF73-0CAD-4CE0-A9A3-07C16140250C}" srcId="{7AE5B270-EDFC-4F2A-9356-65A04FCB189F}" destId="{603C9458-03AE-4665-B175-A42CE171CACF}" srcOrd="0" destOrd="0" parTransId="{53068466-CC2C-4137-B9AE-7BED95D32482}" sibTransId="{92463651-B65C-4F76-85E6-B7D26E62CF5B}"/>
    <dgm:cxn modelId="{0C1E9B95-F8EE-44AD-9B65-6D1B7BD38683}" srcId="{7AE5B270-EDFC-4F2A-9356-65A04FCB189F}" destId="{DC2020F2-0B58-451F-9E0D-2F87D861DF97}" srcOrd="4" destOrd="0" parTransId="{75B3E32A-2184-4D25-ACB9-9C9279F0688A}" sibTransId="{908DE397-D5F4-459C-B894-4D1215922881}"/>
    <dgm:cxn modelId="{85B20E9F-7BEA-423A-A009-59BF30A8372B}" type="presOf" srcId="{0A5B5729-794D-45FA-A441-BBD29379D9E2}" destId="{62892E8B-B7D7-4282-82AF-AF704534B963}" srcOrd="0" destOrd="1" presId="urn:microsoft.com/office/officeart/2005/8/layout/chevron2"/>
    <dgm:cxn modelId="{6F7B0B9A-C7CC-48F9-BE57-A25CB831EB91}" srcId="{812E6B13-20AC-4DCB-BB26-05E919ABA687}" destId="{F968A9D5-BD0B-47E0-8308-EE8A3CE55364}" srcOrd="0" destOrd="0" parTransId="{17C586CD-393F-4430-9AA7-121171C073CC}" sibTransId="{479EC8BC-8BF5-4BB7-A314-B53DEDD7E05C}"/>
    <dgm:cxn modelId="{460B13A1-FC28-4BCA-B457-35B55641CF99}" srcId="{812E6B13-20AC-4DCB-BB26-05E919ABA687}" destId="{172D0B24-9E41-4773-B223-BFE92B708446}" srcOrd="2" destOrd="0" parTransId="{84208843-8B65-414C-AAE3-812F81B371D0}" sibTransId="{ABD122B2-72CD-49C9-92BF-68998706A643}"/>
    <dgm:cxn modelId="{C6F335C6-A2FB-4A65-ABA6-74B23E286DD0}" srcId="{09684CAB-BD4E-40EA-A788-51B58CD539E7}" destId="{5B0FF6FE-C222-49D1-8934-C0A193C27C30}" srcOrd="1" destOrd="0" parTransId="{754A526C-4DEA-4F25-AE0B-A0C0E2169B1F}" sibTransId="{AF6379E9-E0EA-4EAA-BE6B-2C27217C5001}"/>
    <dgm:cxn modelId="{F4A12CBC-E871-4318-8E91-B1164ADABBDA}" type="presOf" srcId="{5B0FF6FE-C222-49D1-8934-C0A193C27C30}" destId="{9C31F543-AFED-4204-9B1E-B27D693E4DDE}" srcOrd="0" destOrd="1" presId="urn:microsoft.com/office/officeart/2005/8/layout/chevron2"/>
    <dgm:cxn modelId="{DBFAA78A-0BE4-4424-8151-F4CE3CE7C571}" type="presOf" srcId="{EC76D144-C6AE-431B-AED4-C3EE58DABACC}" destId="{9C31F543-AFED-4204-9B1E-B27D693E4DDE}" srcOrd="0" destOrd="0" presId="urn:microsoft.com/office/officeart/2005/8/layout/chevron2"/>
    <dgm:cxn modelId="{53A152CC-FBFD-4997-91B9-9D7AEFAC9EC7}" type="presParOf" srcId="{AE923616-E54E-4C9D-8C67-DFA702703AB7}" destId="{7E0FB50B-367D-448F-B8A7-76DADC0D5820}" srcOrd="0" destOrd="0" presId="urn:microsoft.com/office/officeart/2005/8/layout/chevron2"/>
    <dgm:cxn modelId="{B915CC23-F470-4CB9-80F9-B11181D2AEC9}" type="presParOf" srcId="{7E0FB50B-367D-448F-B8A7-76DADC0D5820}" destId="{2BF07547-7A14-4B7F-BD2C-7B4B3DB963E8}" srcOrd="0" destOrd="0" presId="urn:microsoft.com/office/officeart/2005/8/layout/chevron2"/>
    <dgm:cxn modelId="{CDA67A79-2580-44FC-A873-3B7885672B6D}" type="presParOf" srcId="{7E0FB50B-367D-448F-B8A7-76DADC0D5820}" destId="{02267BD1-0935-4FE1-B61C-6A9256431851}" srcOrd="1" destOrd="0" presId="urn:microsoft.com/office/officeart/2005/8/layout/chevron2"/>
    <dgm:cxn modelId="{91AB95E6-A129-495A-AA04-AEDB429191FD}" type="presParOf" srcId="{AE923616-E54E-4C9D-8C67-DFA702703AB7}" destId="{97EBD8BB-BC3B-43FC-AD0C-5AC432339E63}" srcOrd="1" destOrd="0" presId="urn:microsoft.com/office/officeart/2005/8/layout/chevron2"/>
    <dgm:cxn modelId="{10426827-E80A-47C6-AF6D-AC63F0F3C95F}" type="presParOf" srcId="{AE923616-E54E-4C9D-8C67-DFA702703AB7}" destId="{6C260843-F4B5-4379-909C-219A4E3C23AE}" srcOrd="2" destOrd="0" presId="urn:microsoft.com/office/officeart/2005/8/layout/chevron2"/>
    <dgm:cxn modelId="{94018C87-98C9-4C98-A50D-964D81A3D48F}" type="presParOf" srcId="{6C260843-F4B5-4379-909C-219A4E3C23AE}" destId="{B818E61C-3A5A-47FF-8F54-A94F8638F696}" srcOrd="0" destOrd="0" presId="urn:microsoft.com/office/officeart/2005/8/layout/chevron2"/>
    <dgm:cxn modelId="{ADD0BDE9-6D8E-4117-8BAC-A665D6FF0C1E}" type="presParOf" srcId="{6C260843-F4B5-4379-909C-219A4E3C23AE}" destId="{9C31F543-AFED-4204-9B1E-B27D693E4DDE}" srcOrd="1" destOrd="0" presId="urn:microsoft.com/office/officeart/2005/8/layout/chevron2"/>
    <dgm:cxn modelId="{18694C45-277D-47B5-B546-767D9DD6273C}" type="presParOf" srcId="{AE923616-E54E-4C9D-8C67-DFA702703AB7}" destId="{9181B84C-0577-4167-BBEF-C86ED2248CAE}" srcOrd="3" destOrd="0" presId="urn:microsoft.com/office/officeart/2005/8/layout/chevron2"/>
    <dgm:cxn modelId="{CF161CCD-31CB-4876-A6FF-BEBA8E4FD9BB}" type="presParOf" srcId="{AE923616-E54E-4C9D-8C67-DFA702703AB7}" destId="{A0D251FC-0390-42F4-9B62-AB7070843FB6}" srcOrd="4" destOrd="0" presId="urn:microsoft.com/office/officeart/2005/8/layout/chevron2"/>
    <dgm:cxn modelId="{8AFD274B-AA55-433D-94C2-A18025293774}" type="presParOf" srcId="{A0D251FC-0390-42F4-9B62-AB7070843FB6}" destId="{446C2DE7-B23B-44E0-808A-0F74F1BCAE27}" srcOrd="0" destOrd="0" presId="urn:microsoft.com/office/officeart/2005/8/layout/chevron2"/>
    <dgm:cxn modelId="{F0FA980F-40A3-49CA-A73F-D127D50B6296}" type="presParOf" srcId="{A0D251FC-0390-42F4-9B62-AB7070843FB6}" destId="{62892E8B-B7D7-4282-82AF-AF704534B96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F07547-7A14-4B7F-BD2C-7B4B3DB963E8}">
      <dsp:nvSpPr>
        <dsp:cNvPr id="0" name=""/>
        <dsp:cNvSpPr/>
      </dsp:nvSpPr>
      <dsp:spPr>
        <a:xfrm rot="5400000">
          <a:off x="-265419" y="237509"/>
          <a:ext cx="1566494" cy="1096546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Examples </a:t>
          </a:r>
          <a:endParaRPr lang="en-US" sz="2100" kern="1200" dirty="0"/>
        </a:p>
      </dsp:txBody>
      <dsp:txXfrm rot="-5400000">
        <a:off x="-30445" y="550808"/>
        <a:ext cx="1096546" cy="469948"/>
      </dsp:txXfrm>
    </dsp:sp>
    <dsp:sp modelId="{02267BD1-0935-4FE1-B61C-6A9256431851}">
      <dsp:nvSpPr>
        <dsp:cNvPr id="0" name=""/>
        <dsp:cNvSpPr/>
      </dsp:nvSpPr>
      <dsp:spPr>
        <a:xfrm rot="5400000">
          <a:off x="3892331" y="-2823695"/>
          <a:ext cx="1018221" cy="66706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Data not harmonised (e.g. inconsistent, unclear concepts)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Missing data, Different reporting periods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Delays in reporting</a:t>
          </a:r>
          <a:endParaRPr lang="en-US" sz="1300" kern="1200" dirty="0"/>
        </a:p>
      </dsp:txBody>
      <dsp:txXfrm rot="-5400000">
        <a:off x="1066101" y="52240"/>
        <a:ext cx="6620977" cy="918811"/>
      </dsp:txXfrm>
    </dsp:sp>
    <dsp:sp modelId="{B818E61C-3A5A-47FF-8F54-A94F8638F696}">
      <dsp:nvSpPr>
        <dsp:cNvPr id="0" name=""/>
        <dsp:cNvSpPr/>
      </dsp:nvSpPr>
      <dsp:spPr>
        <a:xfrm rot="5400000">
          <a:off x="-265419" y="1626576"/>
          <a:ext cx="1566494" cy="1096546"/>
        </a:xfrm>
        <a:prstGeom prst="chevron">
          <a:avLst/>
        </a:prstGeom>
        <a:solidFill>
          <a:schemeClr val="accent4">
            <a:hueOff val="5197847"/>
            <a:satOff val="-23984"/>
            <a:lumOff val="883"/>
            <a:alphaOff val="0"/>
          </a:schemeClr>
        </a:solidFill>
        <a:ln w="12700" cap="flat" cmpd="sng" algn="ctr">
          <a:solidFill>
            <a:schemeClr val="accent4">
              <a:hueOff val="5197847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Impact</a:t>
          </a:r>
          <a:endParaRPr lang="en-US" sz="2100" kern="1200" dirty="0"/>
        </a:p>
      </dsp:txBody>
      <dsp:txXfrm rot="-5400000">
        <a:off x="-30445" y="1939875"/>
        <a:ext cx="1096546" cy="469948"/>
      </dsp:txXfrm>
    </dsp:sp>
    <dsp:sp modelId="{9C31F543-AFED-4204-9B1E-B27D693E4DDE}">
      <dsp:nvSpPr>
        <dsp:cNvPr id="0" name=""/>
        <dsp:cNvSpPr/>
      </dsp:nvSpPr>
      <dsp:spPr>
        <a:xfrm rot="5400000">
          <a:off x="3892331" y="-1434628"/>
          <a:ext cx="1018221" cy="66706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5197847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Unable to provide Regional level statistics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Regional data not timely or relevant</a:t>
          </a:r>
          <a:endParaRPr lang="en-US" sz="1300" kern="1200" dirty="0"/>
        </a:p>
      </dsp:txBody>
      <dsp:txXfrm rot="-5400000">
        <a:off x="1066101" y="1441307"/>
        <a:ext cx="6620977" cy="918811"/>
      </dsp:txXfrm>
    </dsp:sp>
    <dsp:sp modelId="{446C2DE7-B23B-44E0-808A-0F74F1BCAE27}">
      <dsp:nvSpPr>
        <dsp:cNvPr id="0" name=""/>
        <dsp:cNvSpPr/>
      </dsp:nvSpPr>
      <dsp:spPr>
        <a:xfrm rot="5400000">
          <a:off x="-394419" y="3144642"/>
          <a:ext cx="1946275" cy="1218328"/>
        </a:xfrm>
        <a:prstGeom prst="chevron">
          <a:avLst/>
        </a:prstGeom>
        <a:solidFill>
          <a:schemeClr val="accent4">
            <a:hueOff val="10395693"/>
            <a:satOff val="-47968"/>
            <a:lumOff val="1765"/>
            <a:alphaOff val="0"/>
          </a:schemeClr>
        </a:solidFill>
        <a:ln w="12700" cap="flat" cmpd="sng" algn="ctr">
          <a:solidFill>
            <a:schemeClr val="accent4">
              <a:hueOff val="10395693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Response</a:t>
          </a:r>
          <a:endParaRPr lang="en-US" sz="2100" kern="1200" dirty="0"/>
        </a:p>
      </dsp:txBody>
      <dsp:txXfrm rot="-5400000">
        <a:off x="-30445" y="3389832"/>
        <a:ext cx="1218328" cy="727947"/>
      </dsp:txXfrm>
    </dsp:sp>
    <dsp:sp modelId="{62892E8B-B7D7-4282-82AF-AF704534B963}">
      <dsp:nvSpPr>
        <dsp:cNvPr id="0" name=""/>
        <dsp:cNvSpPr/>
      </dsp:nvSpPr>
      <dsp:spPr>
        <a:xfrm rot="5400000">
          <a:off x="3803829" y="135531"/>
          <a:ext cx="1317008" cy="66706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395693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Harmonised projects for priority topics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i="0" kern="1200" dirty="0" smtClean="0"/>
            <a:t>End to End Platform </a:t>
          </a:r>
          <a:r>
            <a:rPr lang="en-US" sz="1300" kern="1200" dirty="0" smtClean="0"/>
            <a:t>to improve </a:t>
          </a:r>
          <a:r>
            <a:rPr lang="en-US" sz="1300" kern="1200" dirty="0" smtClean="0">
              <a:latin typeface="+mn-lt"/>
            </a:rPr>
            <a:t>supply, management and dissemination</a:t>
          </a:r>
          <a:r>
            <a:rPr lang="en-US" sz="1300" kern="1200" dirty="0" smtClean="0"/>
            <a:t> of data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Administrative based Indicator project to increase supply of data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Investigating Nowcasting, appropriate Missing data treatment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Medium term, alternative sources (e.g. Regional Big data sources)</a:t>
          </a:r>
          <a:endParaRPr lang="en-US" sz="1300" kern="1200" dirty="0"/>
        </a:p>
      </dsp:txBody>
      <dsp:txXfrm rot="-5400000">
        <a:off x="1126993" y="2876659"/>
        <a:ext cx="6606391" cy="11884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15560-9BA2-4201-A6E2-140D95529F87}" type="datetimeFigureOut">
              <a:rPr lang="en-US" smtClean="0"/>
              <a:t>16-Sep-2018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7B3A8-A61A-408B-87B6-CC525B384B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5446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591D51A6-ABCF-47DE-8AB7-519984FD95DF}" type="datetimeFigureOut">
              <a:rPr lang="en-US" smtClean="0"/>
              <a:t>16-Sep-2018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A25D88BC-F7BE-4000-97A9-100F146F10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6165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Example of Policy issue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	GCC Citizens have  equal access to Education and Health care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5D88BC-F7BE-4000-97A9-100F146F10B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278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976890"/>
            <a:ext cx="7772400" cy="1354139"/>
          </a:xfrm>
        </p:spPr>
        <p:txBody>
          <a:bodyPr anchor="b">
            <a:normAutofit/>
          </a:bodyPr>
          <a:lstStyle>
            <a:lvl1pPr algn="ctr" rtl="0">
              <a:defRPr sz="4000" b="1">
                <a:latin typeface="+mn-lt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Sample Text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745479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Sample Text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C305-1E49-4B10-AC8B-56ED54766025}" type="datetime1">
              <a:rPr lang="en-US" smtClean="0"/>
              <a:t>16-Sep-2018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D545-C94E-4839-9881-2021AD96A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668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308-66B7-48B4-9552-01EFB7914A6F}" type="datetime1">
              <a:rPr lang="en-US" smtClean="0"/>
              <a:t>16-Sep-2018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D545-C94E-4839-9881-2021AD96A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355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F89DC-218D-48F9-B5E9-72B67420C672}" type="datetime1">
              <a:rPr lang="en-US" smtClean="0"/>
              <a:t>16-Sep-2018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D545-C94E-4839-9881-2021AD96A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916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5A905-F6DC-48CA-9C00-BC358F06486F}" type="datetime1">
              <a:rPr lang="en-US" smtClean="0"/>
              <a:t>16-Sep-2018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D545-C94E-4839-9881-2021AD96A5A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305478"/>
            <a:ext cx="3303443" cy="432709"/>
          </a:xfrm>
        </p:spPr>
        <p:txBody>
          <a:bodyPr/>
          <a:lstStyle>
            <a:lvl1pPr marL="0" indent="0" algn="l">
              <a:buNone/>
              <a:defRPr b="1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Title – Sample Text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1028700"/>
            <a:ext cx="7886700" cy="5037138"/>
          </a:xfrm>
        </p:spPr>
        <p:txBody>
          <a:bodyPr/>
          <a:lstStyle>
            <a:lvl1pPr algn="l" rtl="0">
              <a:defRPr sz="2000" b="1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l" rtl="0"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r" rtl="1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r" rtl="1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r" rtl="1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 smtClean="0"/>
              <a:t>Sample Text</a:t>
            </a:r>
          </a:p>
          <a:p>
            <a:pPr lvl="1"/>
            <a:r>
              <a:rPr lang="en-US" dirty="0" smtClean="0"/>
              <a:t>Sample Text</a:t>
            </a:r>
          </a:p>
        </p:txBody>
      </p:sp>
    </p:spTree>
    <p:extLst>
      <p:ext uri="{BB962C8B-B14F-4D97-AF65-F5344CB8AC3E}">
        <p14:creationId xmlns:p14="http://schemas.microsoft.com/office/powerpoint/2010/main" val="4114592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6906" y="1133163"/>
            <a:ext cx="7914595" cy="2852737"/>
          </a:xfrm>
        </p:spPr>
        <p:txBody>
          <a:bodyPr anchor="b"/>
          <a:lstStyle>
            <a:lvl1pPr algn="l" rtl="0">
              <a:defRPr sz="6000" baseline="0"/>
            </a:lvl1pPr>
          </a:lstStyle>
          <a:p>
            <a:r>
              <a:rPr lang="en-US" dirty="0" smtClean="0"/>
              <a:t>Sample Text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8493A-218F-41EB-A3F7-73CD51462F9E}" type="datetime1">
              <a:rPr lang="en-US" smtClean="0"/>
              <a:t>16-Sep-2018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D545-C94E-4839-9881-2021AD96A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702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488A-31F4-49CB-A03B-22984BD5109A}" type="datetime1">
              <a:rPr lang="en-US" smtClean="0"/>
              <a:t>16-Sep-2018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D545-C94E-4839-9881-2021AD96A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708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0093-3F8A-487D-914A-789C98DEFCE3}" type="datetime1">
              <a:rPr lang="en-US" smtClean="0"/>
              <a:t>16-Sep-2018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D545-C94E-4839-9881-2021AD96A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483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CE050-6D2C-4122-AC4E-ACAF4C8A8840}" type="datetime1">
              <a:rPr lang="en-US" smtClean="0"/>
              <a:t>16-Sep-2018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D545-C94E-4839-9881-2021AD96A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205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564F9-EDB6-4363-8E2A-7909CA69DBE9}" type="datetime1">
              <a:rPr lang="en-US" smtClean="0"/>
              <a:t>16-Sep-2018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D545-C94E-4839-9881-2021AD96A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864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D4919-28D6-4DA3-BDDB-D75B210F2421}" type="datetime1">
              <a:rPr lang="en-US" smtClean="0"/>
              <a:t>16-Sep-2018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D545-C94E-4839-9881-2021AD96A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886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BF95-D709-41C4-ACFC-6154235CB2E9}" type="datetime1">
              <a:rPr lang="en-US" smtClean="0"/>
              <a:t>16-Sep-2018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D545-C94E-4839-9881-2021AD96A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79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162AD-1880-44C9-B343-7D4590F87F68}" type="datetime1">
              <a:rPr lang="en-US" smtClean="0"/>
              <a:t>16-Sep-2018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6D545-C94E-4839-9881-2021AD96A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794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 txBox="1">
            <a:spLocks/>
          </p:cNvSpPr>
          <p:nvPr/>
        </p:nvSpPr>
        <p:spPr>
          <a:xfrm>
            <a:off x="767732" y="1587260"/>
            <a:ext cx="7472607" cy="1771402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anchor="ctr"/>
          <a:lstStyle>
            <a:lvl1pPr marL="457200" marR="0" indent="-45720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0000"/>
              <a:buFont typeface="Wingdings" panose="05000000000000000000" pitchFamily="2" charset="2"/>
              <a:buChar char="§"/>
              <a:tabLst/>
              <a:defRPr sz="3200" kern="1200" baseline="0">
                <a:solidFill>
                  <a:schemeClr val="accent1"/>
                </a:solidFill>
                <a:latin typeface="Arial" pitchFamily="34" charset="0"/>
                <a:ea typeface="+mn-ea"/>
                <a:cs typeface="Akhbar MT" pitchFamily="2" charset="-78"/>
              </a:defRPr>
            </a:lvl1pPr>
            <a:lvl2pPr marL="914400" marR="0" indent="-4572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60000"/>
              <a:buFont typeface="Courier New" panose="02070309020205020404" pitchFamily="49" charset="0"/>
              <a:buChar char="o"/>
              <a:tabLst/>
              <a:defRPr sz="2800" kern="1200">
                <a:solidFill>
                  <a:schemeClr val="accent1"/>
                </a:solidFill>
                <a:latin typeface="Arial" pitchFamily="34" charset="0"/>
                <a:ea typeface="+mn-ea"/>
                <a:cs typeface="Akhbar MT" pitchFamily="2" charset="-78"/>
              </a:defRPr>
            </a:lvl2pPr>
            <a:lvl3pPr marL="9144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accent1"/>
                </a:solidFill>
                <a:latin typeface="+mn-lt"/>
                <a:ea typeface="+mn-ea"/>
                <a:cs typeface="Akhbar MT" pitchFamily="2" charset="-78"/>
              </a:defRPr>
            </a:lvl3pPr>
            <a:lvl4pPr marL="1147762" marR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00" kern="1200">
                <a:solidFill>
                  <a:schemeClr val="accent1"/>
                </a:solidFill>
                <a:latin typeface="Arial" pitchFamily="34" charset="0"/>
                <a:ea typeface="+mn-ea"/>
                <a:cs typeface="Akhbar MT" pitchFamily="2" charset="-78"/>
              </a:defRPr>
            </a:lvl4pPr>
            <a:lvl5pPr marL="1946275" marR="0" indent="-341313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 sz="2000" kern="1200">
                <a:solidFill>
                  <a:schemeClr val="accent1"/>
                </a:solidFill>
                <a:latin typeface="Arial" pitchFamily="34" charset="0"/>
                <a:ea typeface="+mn-ea"/>
                <a:cs typeface="Akhbar MT" pitchFamily="2" charset="-78"/>
              </a:defRPr>
            </a:lvl5pPr>
            <a:lvl6pPr marL="1946275" indent="-341313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lnSpc>
                <a:spcPct val="150000"/>
              </a:lnSpc>
              <a:buNone/>
            </a:pPr>
            <a:r>
              <a:rPr lang="en-US" sz="2800" b="1" dirty="0" smtClean="0">
                <a:solidFill>
                  <a:schemeClr val="accent5"/>
                </a:solidFill>
              </a:rPr>
              <a:t>Statistics beyond the National Level –Regional Experiences</a:t>
            </a:r>
            <a:endParaRPr lang="en-US" sz="2800" b="1" dirty="0">
              <a:solidFill>
                <a:schemeClr val="accent5"/>
              </a:solidFill>
            </a:endParaRPr>
          </a:p>
        </p:txBody>
      </p:sp>
      <p:sp>
        <p:nvSpPr>
          <p:cNvPr id="5" name="Text Placeholder 3"/>
          <p:cNvSpPr txBox="1">
            <a:spLocks noGrp="1"/>
          </p:cNvSpPr>
          <p:nvPr>
            <p:ph type="subTitle" idx="1"/>
          </p:nvPr>
        </p:nvSpPr>
        <p:spPr>
          <a:xfrm>
            <a:off x="767732" y="4422531"/>
            <a:ext cx="7101383" cy="1933819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 fontScale="92500" lnSpcReduction="20000"/>
          </a:bodyPr>
          <a:lstStyle>
            <a:lvl1pPr marL="457200" marR="0" indent="-45720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0000"/>
              <a:buFont typeface="Wingdings" panose="05000000000000000000" pitchFamily="2" charset="2"/>
              <a:buChar char="§"/>
              <a:tabLst/>
              <a:defRPr sz="3200" kern="1200" baseline="0">
                <a:solidFill>
                  <a:schemeClr val="accent1"/>
                </a:solidFill>
                <a:latin typeface="Arial" pitchFamily="34" charset="0"/>
                <a:ea typeface="+mn-ea"/>
                <a:cs typeface="Akhbar MT" pitchFamily="2" charset="-78"/>
              </a:defRPr>
            </a:lvl1pPr>
            <a:lvl2pPr marL="914400" marR="0" indent="-4572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60000"/>
              <a:buFont typeface="Courier New" panose="02070309020205020404" pitchFamily="49" charset="0"/>
              <a:buChar char="o"/>
              <a:tabLst/>
              <a:defRPr sz="2800" kern="1200">
                <a:solidFill>
                  <a:schemeClr val="accent1"/>
                </a:solidFill>
                <a:latin typeface="Arial" pitchFamily="34" charset="0"/>
                <a:ea typeface="+mn-ea"/>
                <a:cs typeface="Akhbar MT" pitchFamily="2" charset="-78"/>
              </a:defRPr>
            </a:lvl2pPr>
            <a:lvl3pPr marL="9144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accent1"/>
                </a:solidFill>
                <a:latin typeface="+mn-lt"/>
                <a:ea typeface="+mn-ea"/>
                <a:cs typeface="Akhbar MT" pitchFamily="2" charset="-78"/>
              </a:defRPr>
            </a:lvl3pPr>
            <a:lvl4pPr marL="1147762" marR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00" kern="1200">
                <a:solidFill>
                  <a:schemeClr val="accent1"/>
                </a:solidFill>
                <a:latin typeface="Arial" pitchFamily="34" charset="0"/>
                <a:ea typeface="+mn-ea"/>
                <a:cs typeface="Akhbar MT" pitchFamily="2" charset="-78"/>
              </a:defRPr>
            </a:lvl4pPr>
            <a:lvl5pPr marL="1946275" marR="0" indent="-341313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 sz="2000" kern="1200">
                <a:solidFill>
                  <a:schemeClr val="accent1"/>
                </a:solidFill>
                <a:latin typeface="Arial" pitchFamily="34" charset="0"/>
                <a:ea typeface="+mn-ea"/>
                <a:cs typeface="Akhbar MT" pitchFamily="2" charset="-78"/>
              </a:defRPr>
            </a:lvl5pPr>
            <a:lvl6pPr marL="1946275" indent="-341313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buNone/>
            </a:pPr>
            <a:endParaRPr lang="en-US" sz="2400" b="1" i="1" dirty="0" smtClean="0">
              <a:solidFill>
                <a:schemeClr val="tx1"/>
              </a:solidFill>
            </a:endParaRPr>
          </a:p>
          <a:p>
            <a:pPr marL="0" indent="0" algn="ctr" rtl="0">
              <a:buNone/>
            </a:pPr>
            <a:r>
              <a:rPr lang="en-US" sz="1900" b="1" i="1" dirty="0" smtClean="0">
                <a:solidFill>
                  <a:schemeClr val="tx1"/>
                </a:solidFill>
              </a:rPr>
              <a:t>Session 3C International Statistics: Beyond the simple collation of national official statistics</a:t>
            </a:r>
          </a:p>
          <a:p>
            <a:pPr marL="0" indent="0" algn="ctr" rtl="0">
              <a:buNone/>
            </a:pPr>
            <a:r>
              <a:rPr lang="en-US" sz="1900" b="1" i="1" dirty="0" smtClean="0">
                <a:solidFill>
                  <a:schemeClr val="tx1"/>
                </a:solidFill>
              </a:rPr>
              <a:t>16</a:t>
            </a:r>
            <a:r>
              <a:rPr lang="en-US" sz="1900" b="1" i="1" baseline="30000" dirty="0" smtClean="0">
                <a:solidFill>
                  <a:schemeClr val="tx1"/>
                </a:solidFill>
              </a:rPr>
              <a:t>th</a:t>
            </a:r>
            <a:r>
              <a:rPr lang="en-US" sz="1900" b="1" i="1" dirty="0" smtClean="0">
                <a:solidFill>
                  <a:schemeClr val="tx1"/>
                </a:solidFill>
              </a:rPr>
              <a:t> conference of IAOS, Paris September 2018</a:t>
            </a:r>
          </a:p>
          <a:p>
            <a:pPr marL="0" indent="0" algn="ctr" rtl="0">
              <a:buNone/>
            </a:pPr>
            <a:r>
              <a:rPr lang="en-US" sz="2400" b="1" i="1" dirty="0" smtClean="0">
                <a:solidFill>
                  <a:schemeClr val="tx1"/>
                </a:solidFill>
              </a:rPr>
              <a:t>Sabir Al Harbi, Director General</a:t>
            </a:r>
          </a:p>
          <a:p>
            <a:pPr marL="0" indent="0" algn="ctr" rtl="0">
              <a:buNone/>
            </a:pPr>
            <a:r>
              <a:rPr lang="en-US" sz="2400" b="1" i="1" dirty="0" smtClean="0">
                <a:solidFill>
                  <a:schemeClr val="tx1"/>
                </a:solidFill>
              </a:rPr>
              <a:t>GCC-Stat</a:t>
            </a:r>
            <a:endParaRPr lang="en-US" sz="2400" b="1" i="1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A92FE-2B68-489A-B13D-1374A9BF164F}" type="datetime1">
              <a:rPr lang="en-US" smtClean="0"/>
              <a:t>16-Sep-2018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D545-C94E-4839-9881-2021AD96A5A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4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5A905-F6DC-48CA-9C00-BC358F06486F}" type="datetime1">
              <a:rPr lang="en-US" smtClean="0"/>
              <a:t>16-Sep-2018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D545-C94E-4839-9881-2021AD96A5A8}" type="slidenum">
              <a:rPr lang="en-US" smtClean="0"/>
              <a:t>2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650" y="305478"/>
            <a:ext cx="5829300" cy="43270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Regional Integration and Statistics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28650" y="1028700"/>
            <a:ext cx="7886700" cy="4985238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>
                <a:latin typeface="+mn-lt"/>
              </a:rPr>
              <a:t>Many forms of regional integration (Free –Trade Agreement, Customs Union, Common Market, Economic Union, Political Union)</a:t>
            </a:r>
          </a:p>
          <a:p>
            <a:pPr lvl="1"/>
            <a:r>
              <a:rPr lang="en-US" sz="2400" dirty="0" smtClean="0">
                <a:latin typeface="+mn-lt"/>
              </a:rPr>
              <a:t>Different motivators – dependent on specific circumstances e.g. economic cooperation, security</a:t>
            </a:r>
          </a:p>
          <a:p>
            <a:pPr lvl="1"/>
            <a:endParaRPr lang="en-US" sz="2400" dirty="0" smtClean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But all forms of Regional integration require </a:t>
            </a:r>
            <a:r>
              <a:rPr lang="en-US" sz="2800" u="sng" dirty="0" smtClean="0">
                <a:latin typeface="+mn-lt"/>
              </a:rPr>
              <a:t>comparable </a:t>
            </a:r>
            <a:r>
              <a:rPr lang="en-US" sz="2800" dirty="0" smtClean="0">
                <a:latin typeface="+mn-lt"/>
              </a:rPr>
              <a:t>statistics to</a:t>
            </a:r>
          </a:p>
          <a:p>
            <a:pPr lvl="1"/>
            <a:r>
              <a:rPr lang="en-US" sz="2400" dirty="0" smtClean="0">
                <a:latin typeface="+mn-lt"/>
              </a:rPr>
              <a:t>Inform and evaluate common regional policies</a:t>
            </a:r>
          </a:p>
          <a:p>
            <a:pPr lvl="1"/>
            <a:r>
              <a:rPr lang="en-US" sz="2400" dirty="0" smtClean="0">
                <a:latin typeface="+mn-lt"/>
              </a:rPr>
              <a:t>Guide and monitor progress</a:t>
            </a:r>
          </a:p>
          <a:p>
            <a:pPr lvl="1"/>
            <a:r>
              <a:rPr lang="en-US" sz="2400" dirty="0" smtClean="0">
                <a:latin typeface="+mn-lt"/>
              </a:rPr>
              <a:t>Assess impact on developmental outcomes, regional and national level</a:t>
            </a:r>
          </a:p>
          <a:p>
            <a:pPr lvl="1"/>
            <a:endParaRPr lang="en-US" sz="2400" dirty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Regional Statistics Agencies</a:t>
            </a:r>
          </a:p>
          <a:p>
            <a:pPr lvl="1"/>
            <a:r>
              <a:rPr lang="en-US" sz="2400" dirty="0" smtClean="0">
                <a:latin typeface="+mn-lt"/>
              </a:rPr>
              <a:t>Key source of regional statistics</a:t>
            </a:r>
            <a:endParaRPr lang="en-US" sz="2400" dirty="0">
              <a:latin typeface="+mn-lt"/>
            </a:endParaRP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97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767DB-842E-4396-9157-F6B34E9CE502}" type="datetime1">
              <a:rPr lang="en-US" smtClean="0"/>
              <a:t>16-Sep-2018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D545-C94E-4839-9881-2021AD96A5A8}" type="slidenum">
              <a:rPr lang="en-US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fld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650" y="305478"/>
            <a:ext cx="5829300" cy="4327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GCC-Stat – Regional Statistics centre in the GCC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28650" y="2022232"/>
            <a:ext cx="7952642" cy="2242037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+mn-lt"/>
              </a:rPr>
              <a:t>GCC Regional framework </a:t>
            </a:r>
          </a:p>
          <a:p>
            <a:pPr lvl="1"/>
            <a:r>
              <a:rPr lang="en-US" b="1" dirty="0" smtClean="0">
                <a:latin typeface="+mn-lt"/>
              </a:rPr>
              <a:t>Gulf Cooperation Council</a:t>
            </a:r>
            <a:r>
              <a:rPr lang="en-US" dirty="0" smtClean="0">
                <a:latin typeface="+mn-lt"/>
              </a:rPr>
              <a:t>, formed 1981, </a:t>
            </a:r>
            <a:r>
              <a:rPr lang="en-US" b="0" dirty="0" smtClean="0">
                <a:latin typeface="+mn-lt"/>
              </a:rPr>
              <a:t>comprises </a:t>
            </a:r>
            <a:r>
              <a:rPr lang="en-US" b="0" dirty="0">
                <a:latin typeface="+mn-lt"/>
              </a:rPr>
              <a:t>United Arab </a:t>
            </a:r>
            <a:r>
              <a:rPr lang="en-US" b="0" dirty="0" smtClean="0">
                <a:latin typeface="+mn-lt"/>
              </a:rPr>
              <a:t>Emirates, Bahrain, Saudi Arabia, Oman, Qatar and Kuwait. </a:t>
            </a:r>
          </a:p>
          <a:p>
            <a:pPr lvl="1"/>
            <a:r>
              <a:rPr lang="en-US" b="1" dirty="0">
                <a:latin typeface="+mn-lt"/>
              </a:rPr>
              <a:t>GCC Secretariat </a:t>
            </a:r>
            <a:r>
              <a:rPr lang="en-US" b="0" dirty="0">
                <a:latin typeface="+mn-lt"/>
              </a:rPr>
              <a:t>responsible for cooperation, coordination, planning and programmes for common action, reporting on work undertaken by GCC</a:t>
            </a:r>
          </a:p>
          <a:p>
            <a:pPr lvl="1"/>
            <a:r>
              <a:rPr lang="en-US" b="1" dirty="0" smtClean="0">
                <a:latin typeface="+mn-lt"/>
              </a:rPr>
              <a:t>Specialist </a:t>
            </a:r>
            <a:r>
              <a:rPr lang="en-US" b="1" dirty="0">
                <a:latin typeface="+mn-lt"/>
              </a:rPr>
              <a:t>organisations</a:t>
            </a:r>
            <a:r>
              <a:rPr lang="en-US" dirty="0">
                <a:latin typeface="+mn-lt"/>
              </a:rPr>
              <a:t>, under umbrella of GCC Secretariat</a:t>
            </a:r>
            <a:r>
              <a:rPr lang="en-US" b="0" dirty="0">
                <a:latin typeface="+mn-lt"/>
              </a:rPr>
              <a:t>, </a:t>
            </a:r>
            <a:r>
              <a:rPr lang="en-US" b="0" dirty="0" err="1" smtClean="0">
                <a:latin typeface="+mn-lt"/>
              </a:rPr>
              <a:t>e.g</a:t>
            </a:r>
            <a:r>
              <a:rPr lang="en-US" b="0" dirty="0" smtClean="0">
                <a:latin typeface="+mn-lt"/>
              </a:rPr>
              <a:t> Gulf </a:t>
            </a:r>
            <a:r>
              <a:rPr lang="en-US" b="0" dirty="0">
                <a:latin typeface="+mn-lt"/>
              </a:rPr>
              <a:t>Health Council, GCC Standardisation </a:t>
            </a:r>
            <a:r>
              <a:rPr lang="en-US" b="0" dirty="0" smtClean="0">
                <a:latin typeface="+mn-lt"/>
              </a:rPr>
              <a:t>Organisation</a:t>
            </a:r>
          </a:p>
          <a:p>
            <a:pPr lvl="1"/>
            <a:endParaRPr lang="en-US" b="0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2708" y="984738"/>
            <a:ext cx="7798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GCC-Stat </a:t>
            </a:r>
            <a:r>
              <a:rPr lang="en-US" dirty="0" smtClean="0"/>
              <a:t>established </a:t>
            </a:r>
            <a:r>
              <a:rPr lang="en-US" dirty="0"/>
              <a:t>2012 – </a:t>
            </a:r>
            <a:r>
              <a:rPr lang="en-US" dirty="0" smtClean="0"/>
              <a:t>role includes “</a:t>
            </a:r>
            <a:r>
              <a:rPr lang="en-US" dirty="0" smtClean="0">
                <a:solidFill>
                  <a:srgbClr val="FF0000"/>
                </a:solidFill>
              </a:rPr>
              <a:t>meet </a:t>
            </a:r>
            <a:r>
              <a:rPr lang="en-US" dirty="0">
                <a:solidFill>
                  <a:srgbClr val="FF0000"/>
                </a:solidFill>
              </a:rPr>
              <a:t>statistical requirements at the GCC </a:t>
            </a:r>
            <a:r>
              <a:rPr lang="en-US" dirty="0" smtClean="0">
                <a:solidFill>
                  <a:srgbClr val="FF0000"/>
                </a:solidFill>
              </a:rPr>
              <a:t>level”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17684" y="4386581"/>
            <a:ext cx="776360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Regional Statistical requirements</a:t>
            </a:r>
            <a:r>
              <a:rPr lang="en-US" sz="2000" dirty="0" smtClean="0"/>
              <a:t>:</a:t>
            </a: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Statistics to inform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regional policy development and preparation process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High level indicators on direction of region and showcase region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Statistical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analysis and information to support GCC Secretariat in monitoring implementation of Leaders’ Decisions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Statistical analysis and reports to specialist GCC </a:t>
            </a:r>
            <a:r>
              <a:rPr lang="en-US" dirty="0" smtClean="0"/>
              <a:t>organisations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59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B19F-86B2-42BC-A37E-2FA3DEFDF9CC}" type="datetime1">
              <a:rPr lang="en-US" smtClean="0"/>
              <a:t>16-Sep-2018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D545-C94E-4839-9881-2021AD96A5A8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GCC Statistical System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465268" y="3374845"/>
            <a:ext cx="1837592" cy="9259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GCC-Stat</a:t>
            </a:r>
            <a:endParaRPr lang="en-US" sz="1600" dirty="0"/>
          </a:p>
        </p:txBody>
      </p:sp>
      <p:sp>
        <p:nvSpPr>
          <p:cNvPr id="7" name="Oval 6"/>
          <p:cNvSpPr/>
          <p:nvPr/>
        </p:nvSpPr>
        <p:spPr>
          <a:xfrm>
            <a:off x="3509229" y="1775183"/>
            <a:ext cx="1749670" cy="100232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GCC Secretariat</a:t>
            </a:r>
            <a:endParaRPr lang="en-US" sz="1600" dirty="0"/>
          </a:p>
        </p:txBody>
      </p:sp>
      <p:sp>
        <p:nvSpPr>
          <p:cNvPr id="8" name="Oval 7"/>
          <p:cNvSpPr/>
          <p:nvPr/>
        </p:nvSpPr>
        <p:spPr>
          <a:xfrm>
            <a:off x="1002322" y="3402622"/>
            <a:ext cx="1907931" cy="92599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GCC Organisations</a:t>
            </a:r>
            <a:endParaRPr lang="en-US" sz="1600" dirty="0"/>
          </a:p>
        </p:txBody>
      </p:sp>
      <p:sp>
        <p:nvSpPr>
          <p:cNvPr id="9" name="Oval 8"/>
          <p:cNvSpPr/>
          <p:nvPr/>
        </p:nvSpPr>
        <p:spPr>
          <a:xfrm>
            <a:off x="5897634" y="3375517"/>
            <a:ext cx="1641963" cy="8704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Country Statistical Systems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394930" y="4996832"/>
            <a:ext cx="1907930" cy="97594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International Reporting (e.g. UN, IMF)</a:t>
            </a:r>
            <a:endParaRPr lang="en-US" sz="16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384064" y="2775304"/>
            <a:ext cx="0" cy="599541"/>
          </a:xfrm>
          <a:prstGeom prst="straightConnector1">
            <a:avLst/>
          </a:prstGeom>
          <a:ln w="76200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384064" y="4328615"/>
            <a:ext cx="0" cy="668217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Left-Right Arrow 19"/>
          <p:cNvSpPr/>
          <p:nvPr/>
        </p:nvSpPr>
        <p:spPr>
          <a:xfrm flipV="1">
            <a:off x="2971800" y="3778256"/>
            <a:ext cx="423130" cy="64962"/>
          </a:xfrm>
          <a:prstGeom prst="leftRightArrow">
            <a:avLst/>
          </a:prstGeom>
          <a:solidFill>
            <a:schemeClr val="accent1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Left-Right Arrow 21"/>
          <p:cNvSpPr/>
          <p:nvPr/>
        </p:nvSpPr>
        <p:spPr>
          <a:xfrm flipV="1">
            <a:off x="5378424" y="3800656"/>
            <a:ext cx="423130" cy="64962"/>
          </a:xfrm>
          <a:prstGeom prst="leftRightArrow">
            <a:avLst/>
          </a:prstGeom>
          <a:solidFill>
            <a:schemeClr val="accent1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2230308" y="2471814"/>
            <a:ext cx="1234960" cy="903031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5184074" y="4307746"/>
            <a:ext cx="1234960" cy="903031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0" idx="1"/>
          </p:cNvCxnSpPr>
          <p:nvPr/>
        </p:nvCxnSpPr>
        <p:spPr>
          <a:xfrm>
            <a:off x="2090758" y="4343177"/>
            <a:ext cx="1583582" cy="796579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015989" y="2578266"/>
            <a:ext cx="1583582" cy="796579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867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036A-3317-4B91-8D09-DE0F95683C5B}" type="datetime1">
              <a:rPr lang="en-US" smtClean="0"/>
              <a:t>16-Sep-2018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D545-C94E-4839-9881-2021AD96A5A8}" type="slidenum">
              <a:rPr lang="en-US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</a:t>
            </a:fld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77648" y="0"/>
            <a:ext cx="5829300" cy="740807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Case Study 1: Improving Regional data to support Policy process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558312" y="1178169"/>
            <a:ext cx="5191858" cy="38384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dirty="0" smtClean="0">
                <a:latin typeface="+mn-lt"/>
              </a:rPr>
              <a:t>GCC-Stat </a:t>
            </a:r>
          </a:p>
          <a:p>
            <a:r>
              <a:rPr lang="en-US" sz="2600" dirty="0" smtClean="0">
                <a:latin typeface="+mn-lt"/>
              </a:rPr>
              <a:t>Reviewed </a:t>
            </a:r>
            <a:r>
              <a:rPr lang="en-US" sz="2600" dirty="0">
                <a:latin typeface="+mn-lt"/>
              </a:rPr>
              <a:t>policies, identified requirements (</a:t>
            </a:r>
            <a:r>
              <a:rPr lang="en-US" sz="2600" dirty="0" err="1">
                <a:latin typeface="+mn-lt"/>
              </a:rPr>
              <a:t>eg</a:t>
            </a:r>
            <a:r>
              <a:rPr lang="en-US" sz="2600" dirty="0">
                <a:latin typeface="+mn-lt"/>
              </a:rPr>
              <a:t> </a:t>
            </a:r>
            <a:r>
              <a:rPr lang="en-US" sz="2600" dirty="0" smtClean="0">
                <a:latin typeface="+mn-lt"/>
              </a:rPr>
              <a:t>indicators)</a:t>
            </a:r>
          </a:p>
          <a:p>
            <a:r>
              <a:rPr lang="en-US" sz="2600" dirty="0" smtClean="0">
                <a:latin typeface="+mn-lt"/>
              </a:rPr>
              <a:t>Identified </a:t>
            </a:r>
            <a:r>
              <a:rPr lang="en-US" sz="2600" dirty="0">
                <a:latin typeface="+mn-lt"/>
              </a:rPr>
              <a:t>gaps in existing data </a:t>
            </a:r>
          </a:p>
          <a:p>
            <a:pPr marL="742950" lvl="1" indent="-285750"/>
            <a:r>
              <a:rPr lang="en-US" sz="2200" dirty="0">
                <a:latin typeface="+mn-lt"/>
              </a:rPr>
              <a:t>Set up project to identify administrative data to meet gaps</a:t>
            </a:r>
          </a:p>
          <a:p>
            <a:pPr marL="742950" lvl="1" indent="-285750"/>
            <a:r>
              <a:rPr lang="en-US" sz="2200" dirty="0">
                <a:latin typeface="+mn-lt"/>
              </a:rPr>
              <a:t>Initiated Integrated End to End Platform to </a:t>
            </a:r>
            <a:r>
              <a:rPr lang="en-US" sz="2200" dirty="0" smtClean="0">
                <a:latin typeface="+mn-lt"/>
              </a:rPr>
              <a:t>enhance </a:t>
            </a:r>
            <a:r>
              <a:rPr lang="en-US" sz="2200" dirty="0">
                <a:latin typeface="+mn-lt"/>
              </a:rPr>
              <a:t>supply, management and dissemination of statistics</a:t>
            </a:r>
          </a:p>
          <a:p>
            <a:pPr marL="285750" indent="-285750"/>
            <a:r>
              <a:rPr lang="en-US" sz="2600" dirty="0">
                <a:latin typeface="+mn-lt"/>
              </a:rPr>
              <a:t>Strengthened statistical reporting</a:t>
            </a:r>
          </a:p>
          <a:p>
            <a:pPr marL="742950" lvl="1" indent="-285750"/>
            <a:r>
              <a:rPr lang="en-US" sz="2200" dirty="0">
                <a:latin typeface="+mn-lt"/>
              </a:rPr>
              <a:t>Enhanced links between policy needs and statistical reports</a:t>
            </a:r>
          </a:p>
          <a:p>
            <a:endParaRPr lang="en-US" sz="2400" b="0" dirty="0" smtClean="0">
              <a:latin typeface="+mn-lt"/>
            </a:endParaRPr>
          </a:p>
          <a:p>
            <a:endParaRPr lang="en-US" b="0" dirty="0">
              <a:latin typeface="+mn-lt"/>
            </a:endParaRPr>
          </a:p>
          <a:p>
            <a:pPr lvl="1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969977" y="1046285"/>
            <a:ext cx="2743200" cy="39703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GCC level policies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Primarily issues at GCC level, and/or issues common to all member </a:t>
            </a:r>
            <a:r>
              <a:rPr lang="en-US" dirty="0" smtClean="0"/>
              <a:t>countries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Prepared </a:t>
            </a:r>
            <a:r>
              <a:rPr lang="en-US" dirty="0"/>
              <a:t>in GCC technical committees, supported by the GCC Secretariat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Reviewed, endorsed</a:t>
            </a:r>
            <a:r>
              <a:rPr lang="en-US" dirty="0" smtClean="0"/>
              <a:t>/ amended </a:t>
            </a:r>
            <a:r>
              <a:rPr lang="en-US" dirty="0"/>
              <a:t>by relevant Ministerial Council, and annual Supreme Leaders meeting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8651" y="5187462"/>
            <a:ext cx="80845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/>
            <a:r>
              <a:rPr lang="en-US" b="1" dirty="0" smtClean="0"/>
              <a:t>Other Impacts on GCC Statistical System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Shaping </a:t>
            </a:r>
            <a:r>
              <a:rPr lang="en-US" dirty="0"/>
              <a:t>requirements for Harmonised projects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Helping member countries to provide more </a:t>
            </a:r>
            <a:r>
              <a:rPr lang="en-US" dirty="0" smtClean="0"/>
              <a:t>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88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DB493-37B0-4557-9023-305FE23F1537}" type="datetime1">
              <a:rPr lang="en-US" smtClean="0"/>
              <a:t>16-Sep-2018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D545-C94E-4839-9881-2021AD96A5A8}" type="slidenum">
              <a:rPr lang="en-US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6</a:t>
            </a:fld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649" y="305478"/>
            <a:ext cx="6085659" cy="58034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Case Study 2: Statistical </a:t>
            </a:r>
            <a:r>
              <a:rPr lang="en-US" dirty="0"/>
              <a:t>indicators to measure implementation of High Leaders Decisions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57201" y="885825"/>
            <a:ext cx="8058150" cy="4433521"/>
          </a:xfrm>
        </p:spPr>
        <p:txBody>
          <a:bodyPr>
            <a:normAutofit/>
          </a:bodyPr>
          <a:lstStyle/>
          <a:p>
            <a:r>
              <a:rPr lang="en-US" b="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Project has</a:t>
            </a:r>
          </a:p>
          <a:p>
            <a:pPr lvl="1"/>
            <a:r>
              <a:rPr lang="en-US" b="0" dirty="0" smtClean="0">
                <a:latin typeface="+mn-lt"/>
              </a:rPr>
              <a:t>Prepared inventory of decisions and mapped shortlist to GCC policy framework. </a:t>
            </a:r>
          </a:p>
          <a:p>
            <a:pPr lvl="1"/>
            <a:r>
              <a:rPr lang="en-US" dirty="0" smtClean="0">
                <a:latin typeface="+mn-lt"/>
              </a:rPr>
              <a:t>Conducted focus groups with Gulf institutions</a:t>
            </a:r>
          </a:p>
          <a:p>
            <a:pPr lvl="1"/>
            <a:r>
              <a:rPr lang="en-US" dirty="0" smtClean="0">
                <a:latin typeface="+mn-lt"/>
              </a:rPr>
              <a:t>Collected data, with help of NSIs (2017) </a:t>
            </a:r>
          </a:p>
          <a:p>
            <a:pPr lvl="1"/>
            <a:r>
              <a:rPr lang="en-US" dirty="0" smtClean="0">
                <a:latin typeface="+mn-lt"/>
              </a:rPr>
              <a:t>Preparing indicators, to assess extent of compliance</a:t>
            </a:r>
          </a:p>
          <a:p>
            <a:pPr lvl="1"/>
            <a:r>
              <a:rPr lang="en-US" dirty="0" smtClean="0">
                <a:latin typeface="+mn-lt"/>
              </a:rPr>
              <a:t>Provided range of reports, including dashboard for decision makers (2018)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Impact on GCC Statistical system</a:t>
            </a:r>
          </a:p>
          <a:p>
            <a:pPr lvl="1"/>
            <a:r>
              <a:rPr lang="en-US" dirty="0" smtClean="0">
                <a:latin typeface="+mn-lt"/>
              </a:rPr>
              <a:t>Identifying </a:t>
            </a:r>
            <a:r>
              <a:rPr lang="en-US" dirty="0">
                <a:latin typeface="+mn-lt"/>
              </a:rPr>
              <a:t>and including GCC level requirements into Harmonised Projects, e.g.</a:t>
            </a:r>
          </a:p>
          <a:p>
            <a:pPr marL="1188720" lvl="1">
              <a:buFont typeface="Wingdings" panose="05000000000000000000" pitchFamily="2" charset="2"/>
              <a:buChar char="Ø"/>
            </a:pPr>
            <a:r>
              <a:rPr lang="en-US" dirty="0">
                <a:latin typeface="+mn-lt"/>
              </a:rPr>
              <a:t>New standard report requirements for Nationality base indicators (Local Citizen, Citizen of other GCC countries, Non-citizen)</a:t>
            </a:r>
          </a:p>
          <a:p>
            <a:pPr marL="1188720" lvl="1">
              <a:buFont typeface="Wingdings" panose="05000000000000000000" pitchFamily="2" charset="2"/>
              <a:buChar char="Ø"/>
            </a:pPr>
            <a:r>
              <a:rPr lang="en-US" dirty="0">
                <a:latin typeface="+mn-lt"/>
              </a:rPr>
              <a:t>Identifying GCC multinational companies (working across GCC), with implications for other economic statistics projects</a:t>
            </a:r>
          </a:p>
          <a:p>
            <a:pPr lvl="1"/>
            <a:endParaRPr lang="en-US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1" y="5433021"/>
            <a:ext cx="81416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dirty="0"/>
              <a:t>Helping to move GCC-Stat </a:t>
            </a:r>
            <a:r>
              <a:rPr lang="en-US" dirty="0" smtClean="0"/>
              <a:t>from </a:t>
            </a:r>
            <a:r>
              <a:rPr lang="en-US" dirty="0"/>
              <a:t>Supply driven (Outputs based on adding up available data)  to Demand driven (Outputs that meet the needs of regional users – high quality, relevant, transparent)</a:t>
            </a:r>
          </a:p>
        </p:txBody>
      </p:sp>
    </p:spTree>
    <p:extLst>
      <p:ext uri="{BB962C8B-B14F-4D97-AF65-F5344CB8AC3E}">
        <p14:creationId xmlns:p14="http://schemas.microsoft.com/office/powerpoint/2010/main" val="424299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BA0D6-CD5D-42D5-8120-B7783AD6AB98}" type="datetime1">
              <a:rPr lang="en-US" smtClean="0"/>
              <a:t>16-Sep-2018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D545-C94E-4839-9881-2021AD96A5A8}" type="slidenum">
              <a:rPr lang="en-US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7</a:t>
            </a:fld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650" y="305478"/>
            <a:ext cx="5576207" cy="43270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Regional Data Challenges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100559758"/>
              </p:ext>
            </p:extLst>
          </p:nvPr>
        </p:nvGraphicFramePr>
        <p:xfrm>
          <a:off x="300446" y="927463"/>
          <a:ext cx="7767229" cy="4729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866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0150F-54D4-4028-A0C1-029718F2F5F6}" type="datetime1">
              <a:rPr lang="en-US" smtClean="0"/>
              <a:t>16-Sep-2018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D545-C94E-4839-9881-2021AD96A5A8}" type="slidenum">
              <a:rPr lang="en-US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8</a:t>
            </a:fld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Discussion Points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+mn-lt"/>
              </a:rPr>
              <a:t>Being relevant to Regional Users and supporting Regional Integration means</a:t>
            </a:r>
          </a:p>
          <a:p>
            <a:pPr lvl="1"/>
            <a:r>
              <a:rPr lang="en-US" dirty="0" smtClean="0">
                <a:latin typeface="+mn-lt"/>
              </a:rPr>
              <a:t>Providing data about the Region, as a entity </a:t>
            </a:r>
          </a:p>
          <a:p>
            <a:pPr lvl="1"/>
            <a:r>
              <a:rPr lang="en-US" dirty="0" smtClean="0">
                <a:latin typeface="+mn-lt"/>
              </a:rPr>
              <a:t>Specific analysis, including adjustments may be required</a:t>
            </a:r>
          </a:p>
          <a:p>
            <a:pPr marL="1371600" lvl="1">
              <a:buFont typeface="Wingdings" panose="05000000000000000000" pitchFamily="2" charset="2"/>
              <a:buChar char="Ø"/>
            </a:pPr>
            <a:r>
              <a:rPr lang="en-US" dirty="0" smtClean="0">
                <a:latin typeface="+mn-lt"/>
              </a:rPr>
              <a:t> Regional totals may not just be the sum of country level data</a:t>
            </a:r>
          </a:p>
          <a:p>
            <a:pPr lvl="1"/>
            <a:r>
              <a:rPr lang="en-US" dirty="0" smtClean="0">
                <a:latin typeface="+mn-lt"/>
              </a:rPr>
              <a:t>Identifying the appropriate data treatment (</a:t>
            </a:r>
            <a:r>
              <a:rPr lang="en-US" dirty="0" err="1" smtClean="0">
                <a:latin typeface="+mn-lt"/>
              </a:rPr>
              <a:t>eg</a:t>
            </a:r>
            <a:r>
              <a:rPr lang="en-US" dirty="0" smtClean="0">
                <a:latin typeface="+mn-lt"/>
              </a:rPr>
              <a:t> estimation, </a:t>
            </a:r>
            <a:r>
              <a:rPr lang="en-US" dirty="0" err="1" smtClean="0">
                <a:latin typeface="+mn-lt"/>
              </a:rPr>
              <a:t>nowcasting</a:t>
            </a:r>
            <a:r>
              <a:rPr lang="en-US" dirty="0" smtClean="0">
                <a:latin typeface="+mn-lt"/>
              </a:rPr>
              <a:t>) to meet user needs</a:t>
            </a:r>
          </a:p>
          <a:p>
            <a:pPr marL="1371600" lvl="1">
              <a:buFont typeface="Wingdings" panose="05000000000000000000" pitchFamily="2" charset="2"/>
              <a:buChar char="Ø"/>
            </a:pPr>
            <a:r>
              <a:rPr lang="en-US" dirty="0" smtClean="0">
                <a:latin typeface="+mn-lt"/>
              </a:rPr>
              <a:t>Country level information in Regional reports </a:t>
            </a:r>
            <a:r>
              <a:rPr lang="en-US" dirty="0">
                <a:latin typeface="+mn-lt"/>
              </a:rPr>
              <a:t>may be different in </a:t>
            </a:r>
            <a:r>
              <a:rPr lang="en-US" dirty="0" smtClean="0">
                <a:latin typeface="+mn-lt"/>
              </a:rPr>
              <a:t>to what is shown in country level reports</a:t>
            </a:r>
            <a:endParaRPr lang="en-US" dirty="0">
              <a:latin typeface="+mn-lt"/>
            </a:endParaRPr>
          </a:p>
          <a:p>
            <a:endParaRPr lang="en-US" baseline="-25000" dirty="0">
              <a:latin typeface="+mn-lt"/>
            </a:endParaRPr>
          </a:p>
          <a:p>
            <a:r>
              <a:rPr lang="en-US" dirty="0" smtClean="0">
                <a:latin typeface="+mn-lt"/>
              </a:rPr>
              <a:t>Discussion Points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 smtClean="0">
                <a:latin typeface="+mn-lt"/>
              </a:rPr>
              <a:t>If Regional agencies need to estimate or revise data, what key steps should they take to ensure the integrity of the national view of the data is maintained?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 smtClean="0">
                <a:latin typeface="+mn-lt"/>
              </a:rPr>
              <a:t>To meet their user needs, Regional agencies may need to use statistics not released or provided by NSIs.  Should this country level data be publicly available?</a:t>
            </a:r>
          </a:p>
          <a:p>
            <a:pPr marL="457200" indent="-457200">
              <a:buFont typeface="+mj-lt"/>
              <a:buAutoNum type="arabicPeriod"/>
            </a:pPr>
            <a:endParaRPr lang="en-US" b="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798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6385</TotalTime>
  <Words>785</Words>
  <Application>Microsoft Office PowerPoint</Application>
  <PresentationFormat>On-screen Show (4:3)</PresentationFormat>
  <Paragraphs>107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Usama Al Kayumi</dc:creator>
  <cp:lastModifiedBy>ELGRABLY Virginie</cp:lastModifiedBy>
  <cp:revision>141</cp:revision>
  <cp:lastPrinted>2018-09-05T12:29:06Z</cp:lastPrinted>
  <dcterms:created xsi:type="dcterms:W3CDTF">2014-09-29T10:01:36Z</dcterms:created>
  <dcterms:modified xsi:type="dcterms:W3CDTF">2018-09-16T11:25:39Z</dcterms:modified>
</cp:coreProperties>
</file>